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308" r:id="rId3"/>
    <p:sldId id="309" r:id="rId4"/>
    <p:sldId id="310" r:id="rId5"/>
    <p:sldId id="311" r:id="rId6"/>
    <p:sldId id="314" r:id="rId7"/>
    <p:sldId id="313" r:id="rId8"/>
    <p:sldId id="317" r:id="rId9"/>
    <p:sldId id="315" r:id="rId10"/>
    <p:sldId id="316" r:id="rId11"/>
    <p:sldId id="312" r:id="rId12"/>
    <p:sldId id="256" r:id="rId13"/>
    <p:sldId id="279" r:id="rId14"/>
    <p:sldId id="261" r:id="rId15"/>
    <p:sldId id="260" r:id="rId16"/>
    <p:sldId id="262" r:id="rId17"/>
    <p:sldId id="291" r:id="rId18"/>
    <p:sldId id="293" r:id="rId19"/>
    <p:sldId id="294" r:id="rId20"/>
    <p:sldId id="302" r:id="rId21"/>
    <p:sldId id="300" r:id="rId22"/>
    <p:sldId id="303" r:id="rId23"/>
    <p:sldId id="318" r:id="rId24"/>
    <p:sldId id="320" r:id="rId25"/>
    <p:sldId id="321" r:id="rId26"/>
    <p:sldId id="322" r:id="rId27"/>
    <p:sldId id="323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8" r:id="rId39"/>
    <p:sldId id="339" r:id="rId40"/>
    <p:sldId id="341" r:id="rId41"/>
    <p:sldId id="342" r:id="rId42"/>
    <p:sldId id="343" r:id="rId43"/>
    <p:sldId id="344" r:id="rId44"/>
    <p:sldId id="345" r:id="rId45"/>
    <p:sldId id="346" r:id="rId46"/>
    <p:sldId id="347" r:id="rId47"/>
    <p:sldId id="348" r:id="rId48"/>
    <p:sldId id="349" r:id="rId49"/>
    <p:sldId id="352" r:id="rId50"/>
    <p:sldId id="354" r:id="rId51"/>
    <p:sldId id="358" r:id="rId52"/>
    <p:sldId id="359" r:id="rId53"/>
    <p:sldId id="365" r:id="rId54"/>
    <p:sldId id="364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00" y="-8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783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647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43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002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00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372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988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116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726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896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93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522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hyperlink" Target="http://img-fotki.yandex.ru/get/3203/valen5539.2/0_21880_1961eadc_L" TargetMode="External"/><Relationship Id="rId7" Type="http://schemas.openxmlformats.org/officeDocument/2006/relationships/image" Target="../media/image106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rusich1.ru/_ph/67/2/279719341.jpg" TargetMode="Externa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microsoft.com/office/2007/relationships/hdphoto" Target="../media/hdphoto4.wdp"/><Relationship Id="rId7" Type="http://schemas.openxmlformats.org/officeDocument/2006/relationships/hyperlink" Target="http://s11.radikal.ru/i184/0912/57/77c19df39572.jpg" TargetMode="Externa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10.jpeg"/><Relationship Id="rId4" Type="http://schemas.openxmlformats.org/officeDocument/2006/relationships/hyperlink" Target="http://www.rulex.ru/rpg/WebPict/fullpic/3999-058.jpg" TargetMode="External"/><Relationship Id="rId9" Type="http://schemas.microsoft.com/office/2007/relationships/hdphoto" Target="../media/hdphoto6.wdp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Логотип филиала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08104" y="4941168"/>
            <a:ext cx="3630428" cy="1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79513" y="5385997"/>
            <a:ext cx="590465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000" b="1" cap="none" spc="0" dirty="0" smtClean="0">
                <a:ln/>
                <a:solidFill>
                  <a:srgbClr val="339933"/>
                </a:solidFill>
                <a:effectLst/>
              </a:rPr>
              <a:t>Валентина </a:t>
            </a:r>
            <a:r>
              <a:rPr lang="ru-RU" sz="2000" b="1" cap="none" spc="0" dirty="0" smtClean="0">
                <a:ln/>
                <a:solidFill>
                  <a:srgbClr val="339933"/>
                </a:solidFill>
                <a:effectLst/>
              </a:rPr>
              <a:t>Владимировна </a:t>
            </a:r>
            <a:r>
              <a:rPr lang="ru-RU" sz="2000" b="1" cap="none" spc="0" dirty="0" err="1" smtClean="0">
                <a:ln/>
                <a:solidFill>
                  <a:srgbClr val="339933"/>
                </a:solidFill>
                <a:effectLst/>
              </a:rPr>
              <a:t>Швайдак</a:t>
            </a:r>
            <a:r>
              <a:rPr lang="ru-RU" sz="2000" b="1" cap="none" spc="0" dirty="0" smtClean="0">
                <a:ln/>
                <a:solidFill>
                  <a:srgbClr val="339933"/>
                </a:solidFill>
                <a:effectLst/>
              </a:rPr>
              <a:t>, </a:t>
            </a:r>
            <a:r>
              <a:rPr lang="ru-RU" sz="2000" b="1" cap="none" spc="0" dirty="0" smtClean="0">
                <a:ln/>
                <a:solidFill>
                  <a:srgbClr val="339933"/>
                </a:solidFill>
                <a:effectLst/>
              </a:rPr>
              <a:t/>
            </a:r>
            <a:br>
              <a:rPr lang="ru-RU" sz="2000" b="1" cap="none" spc="0" dirty="0" smtClean="0">
                <a:ln/>
                <a:solidFill>
                  <a:srgbClr val="339933"/>
                </a:solidFill>
                <a:effectLst/>
              </a:rPr>
            </a:br>
            <a:r>
              <a:rPr lang="ru-RU" sz="2000" b="1" cap="none" spc="0" dirty="0" err="1" smtClean="0">
                <a:ln/>
                <a:solidFill>
                  <a:srgbClr val="339933"/>
                </a:solidFill>
                <a:effectLst/>
              </a:rPr>
              <a:t>к.филос.н</a:t>
            </a:r>
            <a:r>
              <a:rPr lang="ru-RU" sz="2000" b="1" cap="none" spc="0" dirty="0" smtClean="0">
                <a:ln/>
                <a:solidFill>
                  <a:srgbClr val="339933"/>
                </a:solidFill>
                <a:effectLst/>
              </a:rPr>
              <a:t>., доц. Липецкого филиала </a:t>
            </a:r>
            <a:r>
              <a:rPr lang="ru-RU" sz="2000" b="1" cap="none" spc="0" dirty="0" err="1" smtClean="0">
                <a:ln/>
                <a:solidFill>
                  <a:srgbClr val="339933"/>
                </a:solidFill>
                <a:effectLst/>
              </a:rPr>
              <a:t>РАНХиГС</a:t>
            </a:r>
            <a:endParaRPr lang="ru-RU" sz="2000" b="1" cap="none" spc="0" dirty="0">
              <a:ln/>
              <a:solidFill>
                <a:srgbClr val="339933"/>
              </a:solidFill>
              <a:effectLst/>
            </a:endParaRPr>
          </a:p>
        </p:txBody>
      </p:sp>
      <p:pic>
        <p:nvPicPr>
          <p:cNvPr id="6" name="Рисунок 5" descr="http://www.tltnews.ru/upload/news/13.11.2012/3317d433b07dce9c1eb70f8ca3beaae9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784"/>
          <a:stretch/>
        </p:blipFill>
        <p:spPr bwMode="auto">
          <a:xfrm>
            <a:off x="0" y="12753"/>
            <a:ext cx="9138532" cy="30562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3284984"/>
            <a:ext cx="7344816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kern="140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«</a:t>
            </a:r>
            <a:r>
              <a:rPr lang="ru-RU" sz="2400" b="1" kern="140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СВЕТ ИСТИНЫ ЧРЕЗ ТВЕРДЬ НАУКИ. </a:t>
            </a:r>
            <a:r>
              <a:rPr lang="ru-RU" sz="2400" b="1" kern="140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/>
            </a:r>
            <a:br>
              <a:rPr lang="ru-RU" sz="2400" b="1" kern="140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</a:br>
            <a:r>
              <a:rPr lang="ru-RU" sz="2400" b="1" kern="140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ИЛИ </a:t>
            </a:r>
            <a:r>
              <a:rPr lang="ru-RU" sz="2400" b="1" kern="140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ПУТЬ ВОЛХВОВ</a:t>
            </a:r>
            <a:r>
              <a:rPr lang="ru-RU" sz="2400" b="1" kern="140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»</a:t>
            </a:r>
          </a:p>
          <a:p>
            <a:pPr algn="ctr"/>
            <a:r>
              <a:rPr lang="ru-RU" sz="2000" b="1" kern="140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Концепция </a:t>
            </a:r>
            <a:r>
              <a:rPr lang="ru-RU" sz="2000" b="1" kern="140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духовно-нравственного воспитания в высшей школе. </a:t>
            </a:r>
            <a:r>
              <a:rPr lang="ru-RU" sz="2000" b="1" kern="140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Комплексный </a:t>
            </a:r>
            <a:r>
              <a:rPr lang="ru-RU" sz="2000" b="1" kern="140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подход</a:t>
            </a:r>
            <a:r>
              <a:rPr lang="ru-RU" sz="2000" b="1" kern="14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773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онкурс красоты для мам 2013 - Всё о красоте здесь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9" b="6824"/>
          <a:stretch/>
        </p:blipFill>
        <p:spPr bwMode="auto">
          <a:xfrm>
            <a:off x="5295936" y="0"/>
            <a:ext cx="3848064" cy="681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Колокольный звон над землей плывет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5228580" cy="69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19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Морозные узоры на стекле &quot; ALLDAY - народный сайт о дизай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4"/>
            <a:ext cx="9468544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СЧАСТЛИВОГО РОЖДЕСТВА ВАМ, БРАТЬЯ и СЕСТРЫ . - ElenaVLNazarova- я.р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136526"/>
            <a:ext cx="6020668" cy="702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221727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Светское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образование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92280" y="318948"/>
            <a:ext cx="221727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Духовное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образование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497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0" y="-15829"/>
            <a:ext cx="9107641" cy="687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58379" y="1999461"/>
            <a:ext cx="6503316" cy="1323439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ПРАВОСЛАВИЕ – ОСНОВА ВСЕГО ЛУЧШЕГО В РОССИИ</a:t>
            </a:r>
            <a:endParaRPr lang="ru-RU" sz="40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34" name="Picture 10" descr="G:\Мои документы\ПРАВОСЛАВИЕ\открытка Пасхальна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596">
            <a:off x="7908543" y="-100378"/>
            <a:ext cx="1231172" cy="176167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75655" y="1193710"/>
            <a:ext cx="6840761" cy="954107"/>
          </a:xfrm>
          <a:prstGeom prst="rect">
            <a:avLst/>
          </a:prstGeom>
          <a:solidFill>
            <a:srgbClr val="0070C0">
              <a:alpha val="79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«ИСТОРИЯ ЦЕРКВИ – ИСТОРИЯ СВЯТОСТИ. ИСТОРИЯ РОССИИ – ИСТОРИЯ ЦЕРКВИ»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674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8"/>
          <p:cNvSpPr>
            <a:spLocks noGrp="1"/>
          </p:cNvSpPr>
          <p:nvPr>
            <p:ph type="subTitle" idx="1"/>
          </p:nvPr>
        </p:nvSpPr>
        <p:spPr>
          <a:xfrm>
            <a:off x="3214688" y="571500"/>
            <a:ext cx="5572125" cy="5554663"/>
          </a:xfrm>
        </p:spPr>
        <p:txBody>
          <a:bodyPr>
            <a:normAutofit/>
          </a:bodyPr>
          <a:lstStyle/>
          <a:p>
            <a:pPr>
              <a:buFont typeface="Wingdings 2" pitchFamily="18" charset="2"/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</a:rPr>
              <a:t>…Да ведают потомки православных</a:t>
            </a:r>
          </a:p>
          <a:p>
            <a:pPr>
              <a:buFont typeface="Wingdings 2" pitchFamily="18" charset="2"/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</a:rPr>
              <a:t>Земли родной минувшую судьбу,</a:t>
            </a:r>
          </a:p>
          <a:p>
            <a:pPr>
              <a:buFont typeface="Wingdings 2" pitchFamily="18" charset="2"/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</a:rPr>
              <a:t>Своих царей великих поминают</a:t>
            </a:r>
          </a:p>
          <a:p>
            <a:pPr>
              <a:buFont typeface="Wingdings 2" pitchFamily="18" charset="2"/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</a:rPr>
              <a:t>За их труды, за славу, за добро-</a:t>
            </a:r>
          </a:p>
          <a:p>
            <a:pPr>
              <a:buFont typeface="Wingdings 2" pitchFamily="18" charset="2"/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</a:rPr>
              <a:t>А за грехи, за темные деянья,</a:t>
            </a:r>
          </a:p>
          <a:p>
            <a:pPr>
              <a:buFont typeface="Wingdings 2" pitchFamily="18" charset="2"/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</a:rPr>
              <a:t>Спасителя смиренно умоляют…</a:t>
            </a:r>
          </a:p>
        </p:txBody>
      </p:sp>
      <p:pic>
        <p:nvPicPr>
          <p:cNvPr id="121865" name="Picture 9" descr="picturecontent-pid-1de4c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effectLst>
            <a:softEdge rad="112500"/>
          </a:effectLst>
        </p:spPr>
      </p:pic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642918"/>
            <a:ext cx="2778125" cy="3921125"/>
          </a:xfrm>
          <a:prstGeom prst="ellipse">
            <a:avLst/>
          </a:prstGeom>
          <a:ln w="19050">
            <a:solidFill>
              <a:schemeClr val="accent1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648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1"/>
          <p:cNvSpPr>
            <a:spLocks noChangeArrowheads="1"/>
          </p:cNvSpPr>
          <p:nvPr/>
        </p:nvSpPr>
        <p:spPr bwMode="auto">
          <a:xfrm>
            <a:off x="112084" y="1556792"/>
            <a:ext cx="45720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3600" dirty="0">
                <a:solidFill>
                  <a:srgbClr val="339933"/>
                </a:solidFill>
              </a:rPr>
              <a:t>«Смотрите, братия, чтобы кто не увлек вас </a:t>
            </a:r>
            <a:r>
              <a:rPr lang="ru-RU" sz="3600" dirty="0" err="1">
                <a:solidFill>
                  <a:srgbClr val="339933"/>
                </a:solidFill>
              </a:rPr>
              <a:t>философиею</a:t>
            </a:r>
            <a:r>
              <a:rPr lang="ru-RU" sz="3600" dirty="0">
                <a:solidFill>
                  <a:srgbClr val="339933"/>
                </a:solidFill>
              </a:rPr>
              <a:t> и пустым обольщением, по преданию человеческому, по стихиям мира, а не по Христу» </a:t>
            </a:r>
            <a:r>
              <a:rPr lang="ru-RU" dirty="0">
                <a:solidFill>
                  <a:srgbClr val="339933"/>
                </a:solidFill>
              </a:rPr>
              <a:t>(Кол.2:8-10)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21" y="373121"/>
            <a:ext cx="4309951" cy="633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2090" y="367241"/>
            <a:ext cx="42290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ФИЛОСОФИЯ</a:t>
            </a:r>
            <a:endParaRPr lang="ru-RU" sz="54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390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:\Мои документы\ПАТРИОТ\2012-2013\ОЛИМПИАДА\фото\IMG_0254.JPG"/>
          <p:cNvPicPr>
            <a:picLocks noChangeAspect="1" noChangeArrowheads="1"/>
          </p:cNvPicPr>
          <p:nvPr/>
        </p:nvPicPr>
        <p:blipFill>
          <a:blip r:embed="rId2"/>
          <a:srcRect l="5229" r="3915" b="14540"/>
          <a:stretch>
            <a:fillRect/>
          </a:stretch>
        </p:blipFill>
        <p:spPr bwMode="auto">
          <a:xfrm>
            <a:off x="1" y="980728"/>
            <a:ext cx="9143999" cy="5877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Documents and Settings\Admin\Мои документы\ПАТРИОТ\2010-2011\фото олимпиада по философии\IMG_4693.JPG"/>
          <p:cNvPicPr/>
          <p:nvPr/>
        </p:nvPicPr>
        <p:blipFill>
          <a:blip r:embed="rId3" cstate="print"/>
          <a:srcRect l="2888" t="16949" r="1435" b="24011"/>
          <a:stretch>
            <a:fillRect/>
          </a:stretch>
        </p:blipFill>
        <p:spPr bwMode="auto">
          <a:xfrm>
            <a:off x="20395" y="858466"/>
            <a:ext cx="6372200" cy="2724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Documents and Settings\Admin\Мои документы\ПАТРИОТ\2010-2011\фото олимпиада по философии\IMG_4674.JPG"/>
          <p:cNvPicPr/>
          <p:nvPr/>
        </p:nvPicPr>
        <p:blipFill>
          <a:blip r:embed="rId4" cstate="print"/>
          <a:srcRect l="6283" t="7350" r="31621" b="7557"/>
          <a:stretch>
            <a:fillRect/>
          </a:stretch>
        </p:blipFill>
        <p:spPr bwMode="auto">
          <a:xfrm rot="21100705">
            <a:off x="5600432" y="788736"/>
            <a:ext cx="1584325" cy="1636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Documents and Settings\Admin\Мои документы\ПАТРИОТ\2010-2011\фото олимпиада по философии\IMG_4669.JPG"/>
          <p:cNvPicPr/>
          <p:nvPr/>
        </p:nvPicPr>
        <p:blipFill>
          <a:blip r:embed="rId5" cstate="print"/>
          <a:srcRect l="7545" t="10452" r="20279" b="12429"/>
          <a:stretch>
            <a:fillRect/>
          </a:stretch>
        </p:blipFill>
        <p:spPr bwMode="auto">
          <a:xfrm rot="809110">
            <a:off x="5940152" y="2220737"/>
            <a:ext cx="1824995" cy="1487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79093" y="13583"/>
            <a:ext cx="85858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ОЛИМПИАДА ПО ФИЛОСОФИИ</a:t>
            </a:r>
            <a:endParaRPr lang="ru-RU" sz="4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 descr="C:\Documents and Settings\Admin\Мои документы\ПАТРИОТ\2010-2011\фото олимпиада по философии\IMG_4670.JPG"/>
          <p:cNvPicPr/>
          <p:nvPr/>
        </p:nvPicPr>
        <p:blipFill>
          <a:blip r:embed="rId6" cstate="print"/>
          <a:srcRect l="7395" t="12232" r="65708" b="57487"/>
          <a:stretch>
            <a:fillRect/>
          </a:stretch>
        </p:blipFill>
        <p:spPr bwMode="auto">
          <a:xfrm rot="579911">
            <a:off x="7070111" y="892399"/>
            <a:ext cx="1873251" cy="1579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542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Мои документы\ПАТРИОТ\2011-2012\олимпиада по ФИЛОСОФИИ\ФОТО\IMG_48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82" y="0"/>
            <a:ext cx="9247956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H:\Мои документы\ПАТРИОТ\2012-2013\ОЛИМПИАДА\фото\P1020896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21164803">
            <a:off x="87798" y="4473390"/>
            <a:ext cx="2986849" cy="2064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6" descr="H:\Мои документы\ПАТРИОТ\2012-2013\ОЛИМПИАДА\фото\IMG_0134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347864" y="5003759"/>
            <a:ext cx="2742437" cy="1714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7" descr="H:\Мои документы\ПАТРИОТ\2012-2013\ОЛИМПИАДА\фото\P1020902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 rot="806151">
            <a:off x="6274600" y="4541889"/>
            <a:ext cx="2667173" cy="1900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4463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G:\Мои документы\ЛЕКЦИИ\СОЦИОЛОГИЯ УПРАВЛЕНИЯ\открытый урок\IMG_03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0116"/>
            <a:ext cx="6330355" cy="357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Мои документы\ЛЕКЦИИ\СОЦИОЛОГИЯ УПРАВЛЕНИЯ\открытый урок\IMG_03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9" t="14322"/>
          <a:stretch/>
        </p:blipFill>
        <p:spPr bwMode="auto">
          <a:xfrm>
            <a:off x="6555369" y="0"/>
            <a:ext cx="2611582" cy="406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Мои документы\ЛЕКЦИИ\СОЦИОЛОГИЯ УПРАВЛЕНИЯ\открытый урок\IMG_034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3"/>
          <a:stretch/>
        </p:blipFill>
        <p:spPr bwMode="auto">
          <a:xfrm>
            <a:off x="-1" y="-30995"/>
            <a:ext cx="6555369" cy="3312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9" name="Picture 7" descr="G:\Мои документы\ЛЕКЦИИ\СОЦИОЛОГИЯ УПРАВЛЕНИЯ\открытый урок\IMG_03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356" y="3093577"/>
            <a:ext cx="2814000" cy="3752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G:\Мои документы\ЛЕКЦИИ\СОЦИОЛОГИЯ УПРАВЛЕНИЯ\открытый урок\IMG_034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9"/>
          <a:stretch/>
        </p:blipFill>
        <p:spPr bwMode="auto">
          <a:xfrm rot="21123231">
            <a:off x="450211" y="2050478"/>
            <a:ext cx="3648784" cy="2086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111977" y="3096039"/>
            <a:ext cx="50549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Социология управления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602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260648"/>
            <a:ext cx="3323692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142844" y="1815882"/>
            <a:ext cx="88025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1820 г. при фабрике </a:t>
            </a:r>
          </a:p>
          <a:p>
            <a:pPr>
              <a:buFontTx/>
              <a:buChar char="-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была открыта первая в России ремесленная школа</a:t>
            </a:r>
          </a:p>
          <a:p>
            <a:pPr>
              <a:buFontTx/>
              <a:buChar char="-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10-часовой рабочий день; </a:t>
            </a:r>
          </a:p>
          <a:p>
            <a:pPr>
              <a:buFontTx/>
              <a:buChar char="-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для рабочих открыт 1 в России фабричный театр, </a:t>
            </a:r>
          </a:p>
          <a:p>
            <a:pPr>
              <a:buFontTx/>
              <a:buChar char="-"/>
            </a:pPr>
            <a:r>
              <a:rPr lang="ru-RU" sz="2400" dirty="0" smtClean="0"/>
              <a:t>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запрещено пьянствовать и сквернословить;</a:t>
            </a:r>
          </a:p>
          <a:p>
            <a:pPr>
              <a:buFontTx/>
              <a:buChar char="-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построен целый городок для рабочих. </a:t>
            </a:r>
          </a:p>
          <a:p>
            <a:pPr>
              <a:buFontTx/>
              <a:buChar char="-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жильё отапливалось, была канализация;</a:t>
            </a:r>
          </a:p>
          <a:p>
            <a:pPr>
              <a:buFontTx/>
              <a:buChar char="-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богадельни, приют для девочек-сирот;</a:t>
            </a:r>
          </a:p>
          <a:p>
            <a:pPr>
              <a:buFontTx/>
              <a:buChar char="-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вечерние классы для обучения рабочих грамоте, </a:t>
            </a:r>
          </a:p>
          <a:p>
            <a:pPr>
              <a:buFontTx/>
              <a:buChar char="-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библиотека, </a:t>
            </a:r>
          </a:p>
          <a:p>
            <a:pPr>
              <a:buFontTx/>
              <a:buChar char="-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амбулатория, </a:t>
            </a:r>
          </a:p>
          <a:p>
            <a:pPr>
              <a:buFontTx/>
              <a:buChar char="-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летние санатории.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332656"/>
            <a:ext cx="5357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Трехгорная мануфактура, платившая рабочим максимальные в стране почасовые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0694" y="5214950"/>
            <a:ext cx="3356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Тимофей Васильевич Прохоров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23928" y="5399616"/>
            <a:ext cx="4896544" cy="10156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</a:rPr>
              <a:t>Многие из прошедших обучение в школе, впоследствии сами стали фабрикантами и коммерсантами.</a:t>
            </a:r>
            <a:endParaRPr lang="ru-RU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0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43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6267" y="-1"/>
            <a:ext cx="3157734" cy="4572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429124" y="6000768"/>
            <a:ext cx="45720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rgbClr val="CC3300"/>
                </a:solidFill>
              </a:rPr>
              <a:t>Алексей Иванович в 1849 году женился на </a:t>
            </a:r>
            <a:r>
              <a:rPr lang="ru-RU" b="1" i="1" dirty="0" err="1" smtClean="0">
                <a:solidFill>
                  <a:srgbClr val="CC3300"/>
                </a:solidFill>
              </a:rPr>
              <a:t>Агриппине</a:t>
            </a:r>
            <a:r>
              <a:rPr lang="ru-RU" b="1" i="1" dirty="0" smtClean="0">
                <a:solidFill>
                  <a:srgbClr val="CC3300"/>
                </a:solidFill>
              </a:rPr>
              <a:t> Александровне </a:t>
            </a:r>
            <a:r>
              <a:rPr lang="ru-RU" b="1" i="1" dirty="0" err="1" smtClean="0">
                <a:solidFill>
                  <a:srgbClr val="CC3300"/>
                </a:solidFill>
              </a:rPr>
              <a:t>Мусатовой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55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Патриарх Кирилл: Разрушение школы, образования - это разрушение потенциала нации / Православие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" y="0"/>
            <a:ext cx="9138529" cy="603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1442" y="6237312"/>
            <a:ext cx="826283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Школа должна иметь мировоззренческий фундамент</a:t>
            </a:r>
            <a:endParaRPr lang="ru-RU" sz="2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132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22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r="1587"/>
          <a:stretch>
            <a:fillRect/>
          </a:stretch>
        </p:blipFill>
        <p:spPr bwMode="auto">
          <a:xfrm>
            <a:off x="0" y="0"/>
            <a:ext cx="48987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11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" r="2008" b="-1205"/>
          <a:stretch>
            <a:fillRect/>
          </a:stretch>
        </p:blipFill>
        <p:spPr bwMode="auto">
          <a:xfrm>
            <a:off x="4060572" y="-99391"/>
            <a:ext cx="5065528" cy="7091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5498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G:\Мои документы\ПОЛИТ.ИГРЫ\ПОЛИТ.ИГРЫ\подготовка полит игры 2010\IMG_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60" y="2996952"/>
            <a:ext cx="4517331" cy="238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47864" cy="3359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G:\Мои документы\ПОЛИТ.ИГРЫ\Менеджеры 2012\P10204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6554" r="30406"/>
          <a:stretch/>
        </p:blipFill>
        <p:spPr bwMode="auto">
          <a:xfrm>
            <a:off x="5978840" y="3301"/>
            <a:ext cx="3165159" cy="385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E:\Швайдак\ПОЛИТ.ИГРЫ\ГМУ 2011\Политические выборы фото\DSC00682_cr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45820">
            <a:off x="2082216" y="-48574"/>
            <a:ext cx="3902075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E:\Швайдак\ПОЛИТ.ИГРЫ\ГМУ 2011\Политические выборы фото\DSC00745_cr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49941">
            <a:off x="3565678" y="1778182"/>
            <a:ext cx="2656712" cy="211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E:\Швайдак\ПОЛИТ.ИГРЫ\ГМУ 2011\Политические выборы фото\DSC00748_cr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2785" y="4869160"/>
            <a:ext cx="9156784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125" name="Picture 5" descr="G:\Мои документы\ПОЛИТ.ИГРЫ\ЭКОНОМИСТЫ 2 КУРС 2013\э-11-1\IMG_066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" t="3030" b="16970"/>
          <a:stretch/>
        </p:blipFill>
        <p:spPr bwMode="auto">
          <a:xfrm>
            <a:off x="4454640" y="3573016"/>
            <a:ext cx="4689359" cy="328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5944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Мои документы\ПОЛИТ.ИГРЫ\ЭКОНОМИСТЫ 2 КУРС 2013\э-11-1\IMG_06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69" y="188641"/>
            <a:ext cx="9131309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42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Мои документы\ПАТРИОТ\2013-2014\700 лет\фото, картинки\d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3" y="0"/>
            <a:ext cx="9212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4856" y="5373216"/>
            <a:ext cx="915372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ДУХОВНО-НРАВСТВЕННЫЕ ОСНОВЫ</a:t>
            </a:r>
          </a:p>
          <a:p>
            <a:pPr algn="ctr"/>
            <a:r>
              <a:rPr lang="ru-RU" sz="36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РОССИЙСКОЙ ГОСУДАРСТВЕННОСТИ</a:t>
            </a:r>
            <a:endParaRPr lang="ru-RU" sz="36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079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" y="0"/>
            <a:ext cx="109853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484784"/>
            <a:ext cx="2540246" cy="370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42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" y="-34993"/>
            <a:ext cx="9708441" cy="689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03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45" y="0"/>
            <a:ext cx="9547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44026"/>
            <a:ext cx="48707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…Ты как орлят летать учила нас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 места в твоем небе нам хватало…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714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5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46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350"/>
            <a:ext cx="92075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" t="3363" r="2747" b="2689"/>
          <a:stretch/>
        </p:blipFill>
        <p:spPr bwMode="auto">
          <a:xfrm>
            <a:off x="1444913" y="260648"/>
            <a:ext cx="6317673" cy="520931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03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19937850009861b9898bc3eaa10c85f88bfe3953e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6"/>
          <a:stretch/>
        </p:blipFill>
        <p:spPr bwMode="auto">
          <a:xfrm>
            <a:off x="-76200" y="-1309688"/>
            <a:ext cx="9296400" cy="926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50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Материалом для создания средневековых книг - кодексов служил пергамент - 11 Марта 2014 - Blog - Neurobi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68216"/>
            <a:ext cx="545573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Фото :: Михаил Ломоносов (Mikhail Lomonosov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" y="-28988"/>
            <a:ext cx="4816076" cy="688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03621" y="959166"/>
            <a:ext cx="4392488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/>
                <a:ea typeface="Calibri"/>
              </a:rPr>
              <a:t>«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Создатель дал роду человеческому две книги: в одной показал свое величество, в другой открыл свою волю. </a:t>
            </a:r>
            <a:endParaRPr lang="ru-RU" sz="2800" b="1" dirty="0" smtClean="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ru-RU" b="1" dirty="0" smtClean="0">
                <a:solidFill>
                  <a:srgbClr val="365F91"/>
                </a:solidFill>
                <a:latin typeface="Times New Roman"/>
                <a:ea typeface="Times New Roman"/>
                <a:cs typeface="Times New Roman"/>
              </a:rPr>
              <a:t>Первая </a:t>
            </a:r>
            <a:r>
              <a:rPr lang="ru-RU" b="1" dirty="0">
                <a:solidFill>
                  <a:srgbClr val="365F91"/>
                </a:solidFill>
                <a:latin typeface="Times New Roman"/>
                <a:ea typeface="Times New Roman"/>
                <a:cs typeface="Times New Roman"/>
              </a:rPr>
              <a:t>- видимый сей мир, им созданный, чтобы человек, смотря огромность, красоту и стройность его зданий, признал божественное всемогущество, по мере себе дарованного понятия. Вторая книга – Священное Писание. В ней показано </a:t>
            </a:r>
            <a:r>
              <a:rPr lang="ru-RU" b="1" dirty="0" err="1">
                <a:solidFill>
                  <a:srgbClr val="365F91"/>
                </a:solidFill>
                <a:latin typeface="Times New Roman"/>
                <a:ea typeface="Times New Roman"/>
                <a:cs typeface="Times New Roman"/>
              </a:rPr>
              <a:t>Создателево</a:t>
            </a:r>
            <a:r>
              <a:rPr lang="ru-RU" b="1" dirty="0">
                <a:solidFill>
                  <a:srgbClr val="365F91"/>
                </a:solidFill>
                <a:latin typeface="Times New Roman"/>
                <a:ea typeface="Times New Roman"/>
                <a:cs typeface="Times New Roman"/>
              </a:rPr>
              <a:t> благоволение к нашему спасению</a:t>
            </a:r>
            <a:r>
              <a:rPr lang="ru-RU" dirty="0">
                <a:latin typeface="Times New Roman"/>
                <a:ea typeface="Calibri"/>
              </a:rPr>
              <a:t>».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00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1000voltssmi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79"/>
            <a:ext cx="6286500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72843" y="188640"/>
            <a:ext cx="285750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…Я живу в России,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Значит, счастлив я!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0516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350"/>
            <a:ext cx="92075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99" y="476672"/>
            <a:ext cx="7585109" cy="568883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60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"/>
          <a:stretch/>
        </p:blipFill>
        <p:spPr bwMode="auto">
          <a:xfrm>
            <a:off x="4047661" y="-20071"/>
            <a:ext cx="5076056" cy="687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0069"/>
            <a:ext cx="4749406" cy="29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8"/>
          <a:stretch/>
        </p:blipFill>
        <p:spPr bwMode="auto">
          <a:xfrm>
            <a:off x="0" y="2922658"/>
            <a:ext cx="4568878" cy="393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93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13290"/>
            <a:ext cx="10281231" cy="687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039" y="-13290"/>
            <a:ext cx="3549584" cy="484378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45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350"/>
            <a:ext cx="92075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695325"/>
            <a:ext cx="5524500" cy="546735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22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6494301" cy="685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9" r="24061"/>
          <a:stretch/>
        </p:blipFill>
        <p:spPr bwMode="auto">
          <a:xfrm>
            <a:off x="5796136" y="6215"/>
            <a:ext cx="3354823" cy="698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21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194" y="0"/>
            <a:ext cx="1064434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77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9376"/>
            <a:ext cx="5127934" cy="341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66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035" y="-1"/>
            <a:ext cx="3669965" cy="3369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8" b="10129"/>
          <a:stretch/>
        </p:blipFill>
        <p:spPr bwMode="auto">
          <a:xfrm>
            <a:off x="0" y="0"/>
            <a:ext cx="6322626" cy="3428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69751"/>
            <a:ext cx="5220072" cy="3477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49873" y="2857063"/>
            <a:ext cx="9044272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КРЕСТНЫЙ ХОД НА ГАНИНУ ЯМУ 17 ИЮЛЯ</a:t>
            </a:r>
            <a:endParaRPr lang="ru-RU" sz="32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14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8"/>
          <a:stretch/>
        </p:blipFill>
        <p:spPr bwMode="auto">
          <a:xfrm>
            <a:off x="0" y="0"/>
            <a:ext cx="70647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7" r="10191"/>
          <a:stretch/>
        </p:blipFill>
        <p:spPr bwMode="auto">
          <a:xfrm>
            <a:off x="6663497" y="0"/>
            <a:ext cx="2480503" cy="4657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242480"/>
            <a:ext cx="2217975" cy="3630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720955" y="1052736"/>
            <a:ext cx="29286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Святость 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526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64" y="0"/>
            <a:ext cx="9156964" cy="734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18369" y="5103674"/>
            <a:ext cx="42948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Великий Пост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покаяние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292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2 Февраля 2012 - doc-filmik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529" y="0"/>
            <a:ext cx="4956043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archment-scroll - parchment - hdegitimphoto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893748"/>
            <a:ext cx="6398146" cy="382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Институт благородных девиц СПЛЕТНИК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279"/>
          <a:stretch/>
        </p:blipFill>
        <p:spPr bwMode="auto">
          <a:xfrm>
            <a:off x="-612576" y="-136525"/>
            <a:ext cx="4940548" cy="704788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72905" y="3140968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latin typeface="Times New Roman"/>
                <a:ea typeface="Calibri"/>
              </a:rPr>
              <a:t>Духовность </a:t>
            </a:r>
            <a:r>
              <a:rPr lang="ru-RU" sz="2000" dirty="0">
                <a:latin typeface="Times New Roman"/>
                <a:ea typeface="Calibri"/>
              </a:rPr>
              <a:t>не обретается личностью благодаря преподаванию одного-двух специальных, «религиозных» учебных предметов. Духовность только тогда становится имманентной личности, когда ею проникнут весь учебно-воспитательный процесс, когда каждый предмет по-своему, с присущей ему спецификой реализует задачу духовно-нравственного </a:t>
            </a:r>
            <a:r>
              <a:rPr lang="ru-RU" sz="2000" dirty="0" smtClean="0">
                <a:latin typeface="Times New Roman"/>
                <a:ea typeface="Calibri"/>
              </a:rPr>
              <a:t>воспитания</a:t>
            </a:r>
            <a:r>
              <a:rPr lang="ru-RU" dirty="0" smtClean="0">
                <a:latin typeface="Times New Roman"/>
                <a:ea typeface="Calibri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344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9794" y="5589240"/>
            <a:ext cx="89444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Святость как понимание «успешности»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137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599" y="0"/>
            <a:ext cx="10657184" cy="690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355808" y="332656"/>
            <a:ext cx="3303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Единение 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006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1" y="0"/>
            <a:ext cx="110217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764704"/>
            <a:ext cx="78791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Роль монашества на Руси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579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0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23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:\Мои документы\ПАТРИОТ\2013-2014\700 лет\фото, картинки\1IMG_8208_resiz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27" y="0"/>
            <a:ext cx="10274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19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06" y="0"/>
            <a:ext cx="109662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48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6"/>
          <a:stretch/>
        </p:blipFill>
        <p:spPr bwMode="auto">
          <a:xfrm>
            <a:off x="1115616" y="26284"/>
            <a:ext cx="6959333" cy="682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8182" y="5928635"/>
            <a:ext cx="4308808" cy="92333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Материнство 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41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t="3159" r="20488"/>
          <a:stretch/>
        </p:blipFill>
        <p:spPr bwMode="auto">
          <a:xfrm>
            <a:off x="-12534" y="3066958"/>
            <a:ext cx="4463954" cy="380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"/>
          <a:stretch/>
        </p:blipFill>
        <p:spPr bwMode="auto">
          <a:xfrm>
            <a:off x="4463953" y="41163"/>
            <a:ext cx="4753348" cy="683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18" y="172244"/>
            <a:ext cx="4129050" cy="2752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82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53" y="-81910"/>
            <a:ext cx="4682836" cy="403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583" y="-12755"/>
            <a:ext cx="4597585" cy="35436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18" y="3211499"/>
            <a:ext cx="4976248" cy="37166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5"/>
          <a:stretch/>
        </p:blipFill>
        <p:spPr bwMode="auto">
          <a:xfrm>
            <a:off x="4472275" y="3153280"/>
            <a:ext cx="4722893" cy="37725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92318" y="2749834"/>
            <a:ext cx="9287486" cy="58477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Семейные ценности</a:t>
            </a:r>
            <a:endParaRPr lang="ru-RU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887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F:\_rezrv\all\foto_0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69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C:\Documents and Settings\Admin\Рабочий стол\презентации ПО ПРАВОСЛ\ВЕНЧАНИЕ\all\foto_0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-357214"/>
            <a:ext cx="3466791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383496384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Ответы@Mail.Ru: на какой известной картине изображен урок С. А. Рачинског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68"/>
            <a:ext cx="4860032" cy="681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archment-scroll - parchment - hdegitimphoto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789040"/>
            <a:ext cx="7406258" cy="293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УЧИТЕЛЬ СЛОВЕСНОСТИ - ПОРТРЕТЫ ПИСАТЕЛЕЙ ХIХ ВЕ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8640"/>
            <a:ext cx="3419872" cy="452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7824" y="4869160"/>
            <a:ext cx="60121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«С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надлежащим подходом можно арифметикой и химией развить духовность в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человеке»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757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petrfev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75" y="0"/>
            <a:ext cx="9502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Documents and Settings\Admin\Рабочий стол\презентации ПО ПРАВОСЛ\ВЕНЧАНИЕ\all\foto_0149.jpg"/>
          <p:cNvPicPr>
            <a:picLocks noChangeAspect="1" noChangeArrowheads="1"/>
          </p:cNvPicPr>
          <p:nvPr/>
        </p:nvPicPr>
        <p:blipFill>
          <a:blip r:embed="rId3" cstate="print"/>
          <a:srcRect l="5028" t="9487" r="20559" b="18103"/>
          <a:stretch>
            <a:fillRect/>
          </a:stretch>
        </p:blipFill>
        <p:spPr bwMode="auto">
          <a:xfrm>
            <a:off x="1785918" y="3429000"/>
            <a:ext cx="5286412" cy="3429000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  <a:softEdge rad="635000"/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8507661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" r="26945" b="42952"/>
          <a:stretch>
            <a:fillRect/>
          </a:stretch>
        </p:blipFill>
        <p:spPr bwMode="auto">
          <a:xfrm>
            <a:off x="0" y="0"/>
            <a:ext cx="9144000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Картинка 159 из 1889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10212">
            <a:off x="5731247" y="152594"/>
            <a:ext cx="3268466" cy="4701027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404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11313">
            <a:off x="3288394" y="-8090"/>
            <a:ext cx="2990850" cy="4762500"/>
          </a:xfrm>
          <a:prstGeom prst="ellipse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11" descr="Картинка 102 из 18893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8943500">
            <a:off x="900002" y="1209432"/>
            <a:ext cx="3210291" cy="4907839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405" name="Picture 21"/>
          <p:cNvPicPr>
            <a:picLocks noChangeAspect="1" noChangeArrowheads="1"/>
          </p:cNvPicPr>
          <p:nvPr/>
        </p:nvPicPr>
        <p:blipFill>
          <a:blip r:embed="rId8" cstate="print"/>
          <a:srcRect r="23350"/>
          <a:stretch>
            <a:fillRect/>
          </a:stretch>
        </p:blipFill>
        <p:spPr bwMode="auto">
          <a:xfrm rot="15883631">
            <a:off x="1078200" y="3917370"/>
            <a:ext cx="2442014" cy="3962199"/>
          </a:xfrm>
          <a:prstGeom prst="ellipse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88897771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7" descr="petrfev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75" y="0"/>
            <a:ext cx="9502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3" descr="C:\Documents and Settings\Admin\Рабочий стол\презентации ПО ПРАВОСЛ\ВЕНЧАНИЕ\all\foto_01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6" t="2908" r="36943" b="14978"/>
          <a:stretch/>
        </p:blipFill>
        <p:spPr bwMode="auto">
          <a:xfrm>
            <a:off x="1835150" y="0"/>
            <a:ext cx="5122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24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7975548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7544" y="493333"/>
            <a:ext cx="3532956" cy="37278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439" name="Picture 7" descr="Картинка 13 из 1889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72560" y="188640"/>
            <a:ext cx="4608510" cy="6084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41" name="Picture 9" descr="Картинка 16 из 18893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00521">
            <a:off x="555012" y="3113051"/>
            <a:ext cx="2871115" cy="3079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0" y="6273225"/>
            <a:ext cx="9252519" cy="58477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Любовь в царской семье</a:t>
            </a:r>
            <a:endParaRPr lang="ru-RU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294813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Видео 6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«</a:t>
            </a:r>
            <a:r>
              <a:rPr lang="ru-RU" sz="3200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Нам не хватает всепрощающей любви</a:t>
            </a:r>
            <a:r>
              <a:rPr lang="ru-RU" sz="3200" dirty="0" smtClean="0">
                <a:solidFill>
                  <a:schemeClr val="bg1"/>
                </a:solidFill>
              </a:rPr>
              <a:t>»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07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Dpic.ru - Прихожан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3" y="908720"/>
            <a:ext cx="9085040" cy="593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4247" y="173234"/>
            <a:ext cx="68486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Преодолеть «мировоззренческий разрыв»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1204400" y="625621"/>
            <a:ext cx="484632" cy="715147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79832" y="1384794"/>
            <a:ext cx="281839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Православное </a:t>
            </a:r>
          </a:p>
          <a:p>
            <a:pPr algn="ctr"/>
            <a:r>
              <a:rPr lang="ru-RU" sz="2800" b="1" cap="none" spc="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миропонимание</a:t>
            </a:r>
            <a:endParaRPr lang="ru-RU" sz="2800" b="1" cap="none" spc="0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1204400" y="2338901"/>
            <a:ext cx="484632" cy="715147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73865" y="3054048"/>
            <a:ext cx="283282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Православное </a:t>
            </a:r>
          </a:p>
          <a:p>
            <a:pPr algn="ctr"/>
            <a:r>
              <a:rPr lang="ru-RU" sz="2800" b="1" cap="none" spc="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мировосприятие</a:t>
            </a:r>
            <a:endParaRPr lang="ru-RU" sz="2800" b="1" cap="none" spc="0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1205646" y="4008155"/>
            <a:ext cx="484632" cy="715147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17020" y="4784768"/>
            <a:ext cx="277672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Православное </a:t>
            </a:r>
          </a:p>
          <a:p>
            <a:pPr algn="ctr"/>
            <a:r>
              <a:rPr lang="ru-RU" sz="2800" b="1" cap="none" spc="0" dirty="0" err="1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мироотношение</a:t>
            </a:r>
            <a:endParaRPr lang="ru-RU" sz="2800" b="1" cap="none" spc="0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826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Конкурс InterFotki.ru: Профиль Васнев Владимир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r="39891"/>
          <a:stretch/>
        </p:blipFill>
        <p:spPr bwMode="auto">
          <a:xfrm>
            <a:off x="0" y="0"/>
            <a:ext cx="4433343" cy="696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Архипелаг Святая Русь - b Фотографии конца ХIX - начала XX века. Часть 4. Гимназистки-3/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3" t="15353" r="20821" b="23471"/>
          <a:stretch/>
        </p:blipFill>
        <p:spPr bwMode="auto">
          <a:xfrm>
            <a:off x="4433343" y="0"/>
            <a:ext cx="47106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Мамина красавица или ярмарка тщеславия. - Исламский портал Волгоградской област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03"/>
          <a:stretch/>
        </p:blipFill>
        <p:spPr bwMode="auto">
          <a:xfrm>
            <a:off x="4510365" y="0"/>
            <a:ext cx="4633635" cy="696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62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оронованные детки Поварёшка. Povarewka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" y="0"/>
            <a:ext cx="9152870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Дети войны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03"/>
          <a:stretch/>
        </p:blipFill>
        <p:spPr bwMode="auto">
          <a:xfrm>
            <a:off x="3098270" y="2492896"/>
            <a:ext cx="3501734" cy="436510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5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Девушки-гимназистки (45 фото) &quot; Фото девушек, смешные фото приколы, видео приколы, прикольные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0"/>
            <a:ext cx="4490622" cy="714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Большой Русский Альбом - Галере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" y="-24778"/>
            <a:ext cx="40386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Гимназистки. - Костюмерная, персонажи - ДЕТСКИЕ ПРАЗДНИКИ, АНИМАЦИЯ - ФОТОгалерея - Творческая Мастерская ЖАР-ПТИЦ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34036"/>
            <a:ext cx="3347864" cy="44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5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</TotalTime>
  <Words>417</Words>
  <Application>Microsoft Office PowerPoint</Application>
  <PresentationFormat>Экран (4:3)</PresentationFormat>
  <Paragraphs>65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Видео 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Ирина</cp:lastModifiedBy>
  <cp:revision>31</cp:revision>
  <dcterms:created xsi:type="dcterms:W3CDTF">2013-09-20T15:39:49Z</dcterms:created>
  <dcterms:modified xsi:type="dcterms:W3CDTF">2014-09-28T20:22:33Z</dcterms:modified>
</cp:coreProperties>
</file>